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8" r:id="rId5"/>
    <p:sldMasterId id="2147483670" r:id="rId6"/>
    <p:sldMasterId id="2147483672" r:id="rId7"/>
    <p:sldMasterId id="2147483674" r:id="rId8"/>
    <p:sldMasterId id="2147483676" r:id="rId9"/>
    <p:sldMasterId id="2147483678" r:id="rId10"/>
    <p:sldMasterId id="2147483680" r:id="rId11"/>
  </p:sldMasterIdLst>
  <p:notesMasterIdLst>
    <p:notesMasterId r:id="rId31"/>
  </p:notesMasterIdLst>
  <p:sldIdLst>
    <p:sldId id="381" r:id="rId12"/>
    <p:sldId id="308" r:id="rId13"/>
    <p:sldId id="378" r:id="rId14"/>
    <p:sldId id="350" r:id="rId15"/>
    <p:sldId id="376" r:id="rId16"/>
    <p:sldId id="377" r:id="rId17"/>
    <p:sldId id="365" r:id="rId18"/>
    <p:sldId id="379" r:id="rId19"/>
    <p:sldId id="380" r:id="rId20"/>
    <p:sldId id="366" r:id="rId21"/>
    <p:sldId id="367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6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1414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6" autoAdjust="0"/>
    <p:restoredTop sz="85000" autoAdjust="0"/>
  </p:normalViewPr>
  <p:slideViewPr>
    <p:cSldViewPr>
      <p:cViewPr varScale="1">
        <p:scale>
          <a:sx n="78" d="100"/>
          <a:sy n="78" d="100"/>
        </p:scale>
        <p:origin x="-120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7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BB323-F866-4DF9-86A0-3EE9CD67C4D1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09EF9-2A5A-4768-A008-307231BECE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2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Psalm 104:6</a:t>
            </a:r>
            <a:r>
              <a:rPr lang="en-US" smtClean="0"/>
              <a:t>, terraforming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Evolutionists</a:t>
            </a:r>
            <a:r>
              <a:rPr lang="en-US" baseline="0" dirty="0" smtClean="0"/>
              <a:t> have to explain not just how man evolved, but how he did it all over the world at right about the same time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began with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formed by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revealed through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subjected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began with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formed by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revealed through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subjected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began with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formed by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revealed through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subjected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began with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formed by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revealed through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subjected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is evil? Terrorism, injustice, inequity, meanness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is evil? Terrorism, injustice, inequity, meanness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is evil? Terrorism, injustice, inequity, meanness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is evil? Terrorism, injustice, inequity, meanness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Evil serves His purposes – bringing down other evildoers, increase dependence on Him, increase longing for heaven, remind of sin’s consequences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Give us something to do, strengthen faith, gives opportunity to repent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a long-term plan – evil will be eradicated soon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would you have Him do in the meantime? Eradicate sinners (</a:t>
            </a:r>
            <a:r>
              <a:rPr lang="en-US" baseline="0" dirty="0" err="1" smtClean="0"/>
              <a:t>Boanerges</a:t>
            </a:r>
            <a:r>
              <a:rPr lang="en-US" baseline="0" dirty="0" smtClean="0"/>
              <a:t>)? Rob of free will?  </a:t>
            </a:r>
            <a:r>
              <a:rPr lang="en-US" baseline="0" smtClean="0"/>
              <a:t>Make this life more pleasant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/>
              <a:pPr/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6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40000"/>
                    </a:schemeClr>
                  </a:glow>
                </a:effectLst>
                <a:latin typeface="Perpetua Titling MT" pitchFamily="18" charset="0"/>
                <a:ea typeface="Batang" pitchFamily="18" charset="-127"/>
                <a:cs typeface="+mj-cs"/>
              </a:rPr>
              <a:t>This is my father’s world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352800" y="228600"/>
            <a:ext cx="5638800" cy="647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Impact" pitchFamily="34" charset="0"/>
              <a:ea typeface="Batang" pitchFamily="18" charset="-127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990600"/>
            <a:ext cx="9067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  <a:t>Do your own research, </a:t>
            </a:r>
            <a:b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  <a:t>Come to your own conclusions</a:t>
            </a:r>
            <a:endParaRPr lang="en-US" sz="6600" b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Perpetua" pitchFamily="18" charset="0"/>
            </a:endParaRPr>
          </a:p>
          <a:p>
            <a:pPr algn="ctr"/>
            <a:endParaRPr lang="en-US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Suggested books: </a:t>
            </a:r>
          </a:p>
          <a:p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The Ark on Ararat, 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Tim </a:t>
            </a:r>
            <a:r>
              <a:rPr lang="en-US" sz="3600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LaHaye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 and John Morris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Tornado in a Junkyard, 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James </a:t>
            </a:r>
            <a:r>
              <a:rPr lang="en-US" sz="3600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Perloff</a:t>
            </a:r>
            <a:endParaRPr lang="en-US" sz="36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The Genesis Record, 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Henry Morris</a:t>
            </a:r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endParaRPr lang="en-US" sz="36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Suggested websites: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www.godandscience.org		www.ldolphin.org/daysofpeleg.pdf		www.setterfield.org/Genesis1-11/part_13_Peleg</a:t>
            </a:r>
            <a:endParaRPr lang="en-US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6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40000"/>
                    </a:schemeClr>
                  </a:glow>
                </a:effectLst>
                <a:latin typeface="Perpetua Titling MT" pitchFamily="18" charset="0"/>
                <a:ea typeface="Batang" pitchFamily="18" charset="-127"/>
                <a:cs typeface="+mj-cs"/>
              </a:rPr>
              <a:t>This is my father’s world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352800" y="228600"/>
            <a:ext cx="5638800" cy="647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Impact" pitchFamily="34" charset="0"/>
              <a:ea typeface="Batang" pitchFamily="18" charset="-127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962400"/>
            <a:ext cx="8382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 Titling MT" pitchFamily="18" charset="0"/>
              </a:rPr>
              <a:t>The story of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 Titling MT" pitchFamily="18" charset="0"/>
              </a:rPr>
              <a:t>BABEL</a:t>
            </a:r>
          </a:p>
          <a:p>
            <a:pPr algn="ctr"/>
            <a:endParaRPr lang="en-US" sz="3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How Human Societies Developed</a:t>
            </a:r>
            <a:endParaRPr lang="en-US" sz="3600" b="1" i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6000" u="sng" noProof="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Haettenschweiler" pitchFamily="34" charset="0"/>
                <a:ea typeface="+mj-ea"/>
                <a:cs typeface="+mj-cs"/>
              </a:rPr>
              <a:t>Ancient man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From the beginning man was to “fill the earth, and subdue it” (</a:t>
            </a:r>
            <a:r>
              <a:rPr lang="en-US" sz="4400" dirty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Genesis </a:t>
            </a:r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1:28)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Quickly man learned to cultivate the ground and tend animals (Genesis 4:2)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“Implements of bronze and iron” (Genesis 4:22) developed quickly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The flood destroyed almost all ancient technology, forcing man to begin again</a:t>
            </a:r>
          </a:p>
        </p:txBody>
      </p:sp>
    </p:spTree>
    <p:extLst>
      <p:ext uri="{BB962C8B-B14F-4D97-AF65-F5344CB8AC3E}">
        <p14:creationId xmlns:p14="http://schemas.microsoft.com/office/powerpoint/2010/main" val="3034052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6000" u="sng" noProof="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Haettenschweiler" pitchFamily="34" charset="0"/>
                <a:ea typeface="+mj-ea"/>
                <a:cs typeface="+mj-cs"/>
              </a:rPr>
              <a:t>Nimrod’s accomplishments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Built two world empires (Genesis </a:t>
            </a:r>
            <a:r>
              <a:rPr lang="en-US" sz="4400" dirty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10:10-11)</a:t>
            </a:r>
          </a:p>
          <a:p>
            <a:r>
              <a:rPr lang="en-US" sz="4400" dirty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Invented urban industry (Genesis 11:3</a:t>
            </a:r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)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Invented city walls and warfare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Invented the “major attraction”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Tried to subvert God’s plan for man to again “fill the earth” (Genesis 9:1)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6000" u="sng" noProof="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Haettenschweiler" pitchFamily="34" charset="0"/>
                <a:ea typeface="+mj-ea"/>
                <a:cs typeface="+mj-cs"/>
              </a:rPr>
              <a:t>God’s response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Confused the languages in the third (Genesis 11:6-7) or even second (Genesis 10:5) generation from Noah</a:t>
            </a:r>
            <a:endParaRPr lang="en-US" sz="44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arkisim" pitchFamily="34" charset="-79"/>
              <a:cs typeface="Narkisim" pitchFamily="34" charset="-79"/>
            </a:endParaRP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“Divided” the earth in the fifth generation from Noah (Genesis 10:25)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Babel’s scattering may have been compounded by physical restructuring of the earth (Job 38:25, Psalm 55:9)</a:t>
            </a:r>
          </a:p>
        </p:txBody>
      </p:sp>
    </p:spTree>
    <p:extLst>
      <p:ext uri="{BB962C8B-B14F-4D97-AF65-F5344CB8AC3E}">
        <p14:creationId xmlns:p14="http://schemas.microsoft.com/office/powerpoint/2010/main" val="10272538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6000" u="sng" noProof="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Haettenschweiler" pitchFamily="34" charset="0"/>
                <a:ea typeface="+mj-ea"/>
                <a:cs typeface="+mj-cs"/>
              </a:rPr>
              <a:t>Man’s response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The patriarchs’ grandchildren were scattered while Noah was still alive</a:t>
            </a:r>
            <a:endParaRPr lang="en-US" sz="44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arkisim" pitchFamily="34" charset="-79"/>
              <a:cs typeface="Narkisim" pitchFamily="34" charset="-79"/>
            </a:endParaRPr>
          </a:p>
          <a:p>
            <a:pPr lvl="1"/>
            <a:r>
              <a:rPr lang="en-US" sz="4000" dirty="0" err="1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Peleg</a:t>
            </a:r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 was born 101 years after the flood</a:t>
            </a:r>
          </a:p>
          <a:p>
            <a:pPr lvl="1"/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Noah lived another 249 years (Genesis 9:28), Shem another 399 (Genesis 11:11)</a:t>
            </a:r>
          </a:p>
          <a:p>
            <a:pPr lvl="1"/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Noah saw every generation up to Abram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Technology re-emerged gradually</a:t>
            </a:r>
          </a:p>
          <a:p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arkisim" pitchFamily="34" charset="-79"/>
                <a:cs typeface="Narkisim" pitchFamily="34" charset="-79"/>
              </a:rPr>
              <a:t>Ancient stories became mythologized</a:t>
            </a:r>
          </a:p>
        </p:txBody>
      </p:sp>
    </p:spTree>
    <p:extLst>
      <p:ext uri="{BB962C8B-B14F-4D97-AF65-F5344CB8AC3E}">
        <p14:creationId xmlns:p14="http://schemas.microsoft.com/office/powerpoint/2010/main" val="20270807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57912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world was wicked (Genesis 6:5)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Noah was righteous (Genesis 6:8)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Noah built an ark (Genesis 6:14)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He saved his household (Genesis 7:1)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He took animals in pairs (Genesis 7:2)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It rained for 40 days and nights (Genesis 7:4)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He sent out a dove to check the water levels (Genesis 8:8)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The Bible flood story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57912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95 percent – flood was worldwide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88 percent – one family was favored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70 percent – saved by means of a boat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67 percent – animals also saved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66 percent – flood was a result of man’s wickedness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57 percent – the survivors wound up on a mountain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35 percent – birds were sent out from the boat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9 percent – exactly eight people were saved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“Mythologized” versions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689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50292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“Long after the death of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Kuniohonna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, the first man, the world became a wicked, terrible place to live.  There was one good man left; his name was Nu-u.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“He made a great canoe with a house on it and filled it with animals.  The waters came up over all the earth and killed all the people.  Only Nu-u and his family were saved.”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			-- </a:t>
            </a:r>
            <a:r>
              <a:rPr lang="en-US" i="1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Dinosaurs by Design, 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Duane Gish, pg. 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The Hawaiian</a:t>
            </a:r>
            <a:b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</a:br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Flood Legend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782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“One ancient Chinese classic called the “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Hihking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” tells the story of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Fuhi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, whom the Chinese consider to be the father of their civilization.  This history records that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Fuhi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, his wife, three sons, and three daughters escaped a great flood.  He and his family were the only people left alive on earth.  After the great flood they repopulated the world.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“An ancient temple in China has a wall painting that shows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Fuhi’s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 boat in the raging waters.  Dolphins are swimming around the boat and a dove with an olive branch in its beak is flying toward it.”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			-- </a:t>
            </a:r>
            <a:r>
              <a:rPr lang="en-US" i="1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Dinosaurs by Design, 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  <a:cs typeface="Times New Roman" pitchFamily="18" charset="0"/>
              </a:rPr>
              <a:t>Duane Gish, pg. 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The “</a:t>
            </a:r>
            <a:r>
              <a:rPr lang="en-US" sz="4800" b="1" i="1" dirty="0" err="1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Hihking</a:t>
            </a:r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”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So it poured 40 days in sheets and in torrents,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Then 55 days of misting and drizzle.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waters surmounted the mountains and ranges,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deluge ascending leapt valley and hollow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. …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But the Patriarch </a:t>
            </a:r>
            <a:r>
              <a:rPr lang="en-US" dirty="0" err="1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Nuah</a:t>
            </a: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 was righteous,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Matriarch </a:t>
            </a:r>
            <a:r>
              <a:rPr lang="en-US" dirty="0" err="1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Gaw</a:t>
            </a: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-Bo-</a:t>
            </a:r>
            <a:r>
              <a:rPr lang="en-US" dirty="0" err="1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lu</a:t>
            </a: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-en upright,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Built a boat very wide,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Made a ship very vast.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Their household entire got aboard and were floated,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family complete rode the deluge in safety.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gency FB" pitchFamily="34" charset="0"/>
              <a:cs typeface="Narkisim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The Miao flood legend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animals with him were female and male.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birds went along and were mated in pairs.</a:t>
            </a:r>
            <a:endParaRPr lang="en-US" sz="2400" dirty="0"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gency FB" pitchFamily="34" charset="0"/>
              <a:cs typeface="Narkisim" pitchFamily="34" charset="-79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When 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time was fulfilled, God commanded the waters,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day had arrived, the flood waters receded.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Then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Nuah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 liberated a dove from their refuge,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Sent a bird to go forth and bring again tidings.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flood had gone down into lake and to ocean;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 mud was confined to the pools and the hollows.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There was land once again where a man might reside;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There was a place in the earth now to rear habitations.</a:t>
            </a:r>
            <a:endParaRPr lang="en-US" sz="2400" dirty="0" smtClean="0"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gency FB" pitchFamily="34" charset="0"/>
              <a:cs typeface="Narkisim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</a:rPr>
              <a:t>The Miao flood legend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Mouth (person)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505200"/>
            <a:ext cx="1981200" cy="183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066800"/>
            <a:ext cx="990600" cy="91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810000" y="5596116"/>
            <a:ext cx="533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Ark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(Eight people on a boat)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0" y="2667000"/>
            <a:ext cx="2971800" cy="990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Boat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4724400"/>
            <a:ext cx="2971800" cy="1600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Eight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2133600"/>
            <a:ext cx="11811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4724400"/>
            <a:ext cx="1066800" cy="113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1523999"/>
            <a:ext cx="1905000" cy="202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066800"/>
            <a:ext cx="2286000" cy="462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0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Mouth (person)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0294" y="3048000"/>
            <a:ext cx="238558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371600"/>
            <a:ext cx="196445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447800"/>
            <a:ext cx="438913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066800"/>
            <a:ext cx="990600" cy="91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2362200"/>
            <a:ext cx="381000" cy="52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971800"/>
            <a:ext cx="1012476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2971800" y="5410200"/>
            <a:ext cx="6172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To speak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(living person from dirt)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0" y="2286000"/>
            <a:ext cx="2971800" cy="1371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Alive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3124200"/>
            <a:ext cx="2971800" cy="1981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Dirt, clay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0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2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Man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19200"/>
            <a:ext cx="2162175" cy="19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295400"/>
            <a:ext cx="5715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2362200"/>
            <a:ext cx="381000" cy="52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352800"/>
            <a:ext cx="1012476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343400" y="5562600"/>
            <a:ext cx="4800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First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(man living from dirt)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0" y="2286000"/>
            <a:ext cx="2971800" cy="1371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Alive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34290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Dirt, clay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914400"/>
            <a:ext cx="10763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3200400"/>
            <a:ext cx="2667000" cy="247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0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2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Man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1"/>
            <a:ext cx="5715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362200"/>
            <a:ext cx="381000" cy="52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0" y="2286000"/>
            <a:ext cx="2971800" cy="1371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Alive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34290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Garden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914400"/>
            <a:ext cx="10763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048000"/>
            <a:ext cx="2819400" cy="261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3124200"/>
            <a:ext cx="11525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0" y="45720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Secret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4572000"/>
            <a:ext cx="8191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219200"/>
            <a:ext cx="1981200" cy="203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3352800"/>
            <a:ext cx="990601" cy="72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343400" y="5103674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Devil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(Secret man alive</a:t>
            </a:r>
            <a:b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in a garden)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6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7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8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838200"/>
            <a:ext cx="4766604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Man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133600"/>
            <a:ext cx="417635" cy="58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600200"/>
            <a:ext cx="381000" cy="52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0" y="1524000"/>
            <a:ext cx="2971800" cy="1371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Alive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25908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Garden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457200"/>
            <a:ext cx="10763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581401"/>
            <a:ext cx="206033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2362200"/>
            <a:ext cx="11525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0" y="38100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Secret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3886200"/>
            <a:ext cx="8191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3810000"/>
            <a:ext cx="723901" cy="5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343400" y="5103674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Tempter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(The devil, under the cover of two trees)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0" y="47244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Cover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0" y="56388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Tree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1" y="4591273"/>
            <a:ext cx="1066800" cy="9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33600" y="5562600"/>
            <a:ext cx="8477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1371600"/>
            <a:ext cx="8477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0" y="1447800"/>
            <a:ext cx="8477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2286000"/>
            <a:ext cx="1447800" cy="148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9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9" grpId="0" build="allAtOnce"/>
      <p:bldP spid="2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371600"/>
            <a:ext cx="1754529" cy="122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6000" i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Haettenschweiler" pitchFamily="34" charset="0"/>
              </a:rPr>
              <a:t>Lessons in Chinese</a:t>
            </a:r>
            <a:endParaRPr lang="en-US" sz="720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Haettenschweiler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2971800" cy="1371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effectLst/>
                <a:latin typeface="Comic Sans MS" pitchFamily="66" charset="0"/>
                <a:cs typeface="Narkisim" pitchFamily="34" charset="-79"/>
              </a:rPr>
              <a:t>Mouth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0" y="1524000"/>
            <a:ext cx="2971800" cy="13716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Miracle-</a:t>
            </a:r>
            <a:b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</a:b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worker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2895600"/>
            <a:ext cx="2971800" cy="9144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Cover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0" y="38100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Heavens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0" y="4724400"/>
            <a:ext cx="533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omic Sans MS" pitchFamily="66" charset="0"/>
              </a:rPr>
              <a:t>Divine Spirit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Comic Sans MS" pitchFamily="66" charset="0"/>
              </a:rPr>
              <a:t>(3-person miracle worker who put a cover between  the heavens and waters)</a:t>
            </a:r>
            <a:endParaRPr lang="en-US" sz="32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57200"/>
            <a:ext cx="990600" cy="91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600200"/>
            <a:ext cx="1524000" cy="84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2971800"/>
            <a:ext cx="1891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4724400"/>
            <a:ext cx="155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10000"/>
            <a:ext cx="10763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Content Placeholder 2"/>
          <p:cNvSpPr txBox="1">
            <a:spLocks/>
          </p:cNvSpPr>
          <p:nvPr/>
        </p:nvSpPr>
        <p:spPr>
          <a:xfrm>
            <a:off x="0" y="4724400"/>
            <a:ext cx="2971800" cy="12192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solidFill>
                  <a:prstClr val="black"/>
                </a:solidFill>
                <a:latin typeface="Comic Sans MS" pitchFamily="66" charset="0"/>
                <a:cs typeface="Narkisim" pitchFamily="34" charset="-79"/>
              </a:rPr>
              <a:t>Waters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429000"/>
            <a:ext cx="2347914" cy="129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3048000"/>
            <a:ext cx="533400" cy="49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048000"/>
            <a:ext cx="533400" cy="49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048000"/>
            <a:ext cx="533400" cy="49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1905000"/>
            <a:ext cx="252248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2209800"/>
            <a:ext cx="194071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9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0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000"/>
                            </p:stCondLst>
                            <p:childTnLst>
                              <p:par>
                                <p:cTn id="14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2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000"/>
                            </p:stCondLst>
                            <p:childTnLst>
                              <p:par>
                                <p:cTn id="1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21" grpId="0"/>
      <p:bldP spid="2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146364</TotalTime>
  <Words>1177</Words>
  <Application>Microsoft Office PowerPoint</Application>
  <PresentationFormat>On-screen Show (4:3)</PresentationFormat>
  <Paragraphs>190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Office Theme</vt:lpstr>
      <vt:lpstr>1_Office Theme</vt:lpstr>
      <vt:lpstr>2_Office Theme</vt:lpstr>
      <vt:lpstr>3_Office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“Can these bones live?”</dc:title>
  <dc:creator>Owner</dc:creator>
  <cp:lastModifiedBy>Hal</cp:lastModifiedBy>
  <cp:revision>377</cp:revision>
  <dcterms:created xsi:type="dcterms:W3CDTF">2009-04-29T19:08:37Z</dcterms:created>
  <dcterms:modified xsi:type="dcterms:W3CDTF">2013-01-22T22:44:13Z</dcterms:modified>
</cp:coreProperties>
</file>